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10002838" cy="6875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4F4"/>
    <a:srgbClr val="7D0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-102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5102" cy="3448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65427" y="0"/>
            <a:ext cx="4335101" cy="3448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823AD-6B91-46BE-AE42-5494192B5931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530653"/>
            <a:ext cx="4335102" cy="3448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65427" y="6530653"/>
            <a:ext cx="4335101" cy="3448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38E97-0BCA-4914-8382-E7B214A893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37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22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18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1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14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04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85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78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82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04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85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A57A9-7A52-485E-84B7-147FA11575BB}" type="datetimeFigureOut">
              <a:rPr lang="fr-FR" smtClean="0"/>
              <a:t>30/08/2015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3994D-3522-4C11-81A7-459F174855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01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1"/>
          <a:stretch/>
        </p:blipFill>
        <p:spPr>
          <a:xfrm>
            <a:off x="2959439" y="380605"/>
            <a:ext cx="6215063" cy="635402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9943" y="0"/>
            <a:ext cx="11742057" cy="1132115"/>
          </a:xfrm>
        </p:spPr>
        <p:txBody>
          <a:bodyPr>
            <a:normAutofit/>
          </a:bodyPr>
          <a:lstStyle/>
          <a:p>
            <a:r>
              <a:rPr lang="fr-FR" sz="7200" dirty="0" smtClean="0">
                <a:solidFill>
                  <a:schemeClr val="bg1"/>
                </a:solidFill>
              </a:rPr>
              <a:t>Où se trouve l’eau sur Terre ?</a:t>
            </a:r>
            <a:endParaRPr lang="fr-FR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2470149" y="658348"/>
            <a:ext cx="6645440" cy="369332"/>
            <a:chOff x="1686378" y="274865"/>
            <a:chExt cx="6645440" cy="369332"/>
          </a:xfrm>
        </p:grpSpPr>
        <p:sp>
          <p:nvSpPr>
            <p:cNvPr id="2" name="AutoShape 4"/>
            <p:cNvSpPr>
              <a:spLocks noChangeArrowheads="1"/>
            </p:cNvSpPr>
            <p:nvPr/>
          </p:nvSpPr>
          <p:spPr bwMode="auto">
            <a:xfrm>
              <a:off x="1686378" y="347890"/>
              <a:ext cx="576263" cy="215900"/>
            </a:xfrm>
            <a:prstGeom prst="rightArrow">
              <a:avLst>
                <a:gd name="adj1" fmla="val 50000"/>
                <a:gd name="adj2" fmla="val 66728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2405516" y="274865"/>
              <a:ext cx="592630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dirty="0" smtClean="0"/>
                <a:t>Peu d’eau disponible pour notre consommation ! Environ 3%.</a:t>
              </a:r>
              <a:endParaRPr lang="fr-FR" altLang="fr-FR" dirty="0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470149" y="2147435"/>
            <a:ext cx="6691313" cy="646113"/>
            <a:chOff x="340" y="890"/>
            <a:chExt cx="4215" cy="407"/>
          </a:xfrm>
        </p:grpSpPr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340" y="935"/>
              <a:ext cx="363" cy="136"/>
            </a:xfrm>
            <a:prstGeom prst="rightArrow">
              <a:avLst>
                <a:gd name="adj1" fmla="val 50000"/>
                <a:gd name="adj2" fmla="val 66728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748" y="890"/>
              <a:ext cx="380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dirty="0" smtClean="0"/>
                <a:t>L’eau disponible </a:t>
              </a:r>
              <a:r>
                <a:rPr lang="fr-FR" altLang="fr-FR" dirty="0"/>
                <a:t>n’est pas bien répartie sur la surface du globe.</a:t>
              </a:r>
            </a:p>
            <a:p>
              <a:r>
                <a:rPr lang="fr-FR" altLang="fr-FR" dirty="0" smtClean="0"/>
                <a:t>40% des terres émergées sont des déserts !</a:t>
              </a:r>
              <a:endParaRPr lang="fr-FR" altLang="fr-FR" dirty="0"/>
            </a:p>
          </p:txBody>
        </p:sp>
      </p:grpSp>
      <p:sp>
        <p:nvSpPr>
          <p:cNvPr id="15" name="AutoShape 4" descr="data:image/jpeg;base64,/9j/4AAQSkZJRgABAQAAAQABAAD/2wCEAAkGBxQTEhQUExQVFRUXGBcUFxcYFxoYFxcYFxgXFxcUGBQYHSggHBwlHBcXITEhJSkrLi4uFx8zODMsNygtLisBCgoKDg0OFxAQGiwcHBwsLCwsLCwsLCwsLCwsLCwsLCwsLCwsLCwsLCwsLCwsLCwsLCwsLCwsLCwsLCwsLCwsLP/AABEIALQBGAMBIgACEQEDEQH/xAAaAAACAwEBAAAAAAAAAAAAAAACAwABBAUG/8QANxAAAQMBBgMGBQUAAQUAAAAAAQACEQMEEiExQWFRcZEFE4GhsfAUUsHR8SIyQmLhFSMzcoLC/8QAGQEBAQEBAQEAAAAAAAAAAAAAAAECAwQF/8QAIxEBAAICAgICAwEBAAAAAAAAAAERAhIEIQMxQVETFHEiQv/aAAwDAQACEQMRAD8AeWqXU4sVFq+tb5FFQpCbdVFqWUXdVgI7qu6pa0CFYajuqw1LKU0IgEQarhSygQhLU2FRalqSWqiE4tVXUsJuobqfdUupZRJaqupxapdSyibql1NuqXEsostQ3U+6qupYRdVFqeWKi1CiC1VdTy1DdQoq6qLU8MVFqBJaqup9xVdSwgtQkLQWobqWlEwqup11S6rYUxqia1mKtB0S1DdWghDdWbb1JAVQnQqhLKKIUhNuqXVLKLhWGpl1EGqWUUAihMuqrqWAhS6mwpdS1omFV1OLVLqWlEXVLqdcULVLKJuqrqddUuq2UTChanXVQapZRRapdQi1svuZOLcDhhMTE+Ke0g5EFTePtufHlEXMElqG6tBYqurVsURdVXFoLVV1LKJuoS1MtFQMaXHIeewXFHbpJP6APEz6LGXkjH264eDPP1Dqlqq6uW7tOoT+lojmMfEiVdTtu6YdTIyE3hGP0lZjkYuk8PyOi/DPBKpVWv8A2meS5PafaNNv8p1knDkAEfZXatNzf0S1xOE5ErjlysqvGHpw4Ef9S7BYRmIQ3UtnaThg9ocOIzG6eKjTiDh7zW/Fyoy6y6lx8/Dyw7x7hTGqJ7GKl6Zl42R3ajyCRdI0MY+q39n1jUZeObRLwM40eOI0I0wXkBUIMgkLZY7Y8n9xB0MwvDPkzj5fYnjYT8PWQgqOa39xA5mFxzUqAXQ854xn4FVbaEa8yd9FZ5UfEOOPA77l0KvaNJub2icRmqpdo03ZOHM4eq83aqkmG+J4bc1YaIwUnz5TH0648LCJ+ZemtddzMRTvN4h30hEy2sMSYJ0IXM7Kt9wBrshrnhw5LpWim0iQMOI9+wuX7OeM1Lc8LxzHTWAh7xs3bwnhInouP3AZek46EHjqsD2gu/STnnquscq/hx/Rj7ejrWlrW3pBGQxzSj2jTAmTwiMVwHF7s8YMAnGR+fRae5PD3qsZcmW8eDj8ttXtYg4U8NDezHRFQ7WBMObdHGZ6iFhrVBdjNZ2MxM5ZZcN91mORn7t0nh+P1Tuu7Qp6G8dh9SkVO0SP4jzXPsbDMNxzwifFPfZDN10tkSCdRxxWZ5GUz7MeH48Y9W6dkrh4yg8PqFourk2WpckO0IxHTBS22lz23Q4tBxvNwMLthyYqsnn8vBm7x9Om9wGZjmufbe0gBDJJOv2XMp2czALnOPEz+AujZrHGv6tTw2AXPycqfjp18XCxx7y7ZrJYakXiDJMrpssb4vOYQNScMtea6vZ1a7AMGNeI4rd2lah3ThMCMDOM4yvFPlmZe3Snl/jMgMefrKe+1NDZgnYarFYrDVqEsYwkmCXRGGgk4BdCgx9B4bVZ+nVuBw+ZpyXojk54x7t58uJ48p+v4qzVA/AA3vljHyzUrtczF4a1umP6j4Bd+0W5jKQNMAzi27AB5nReN7QNSoSTyJ0/8Qr+3nlUR0mHB8dzM+me1VDVdnAyH1PNY/hcTGRW+nRgK6dLGPwsT5ZmXqjwYxERHTEyAMT+FlrViXEkclvq2Nw3CHuBMn3sFYyhnVkFmmTdE6mPJaaVj1wTgwkjARwSLZbmswGeQU2meoNTu0bHdi7kcjOHIhOsvYbyJvhu0mfRcul2m8xjMYxGC21u0X4G9iMPAp/qOioT/rsMAuOMZSOGeKiuj2gWEGc+ii1+TyMfg8c/Dkuam0mTsnGnMZYI7mHkus5GMN1C0gnHAjz3WHti1mIEz6TrzhKKQ6kcCf8AVmMYibWZVSHHgnd4AEtrMU0UY/3zVmYINsxOfFdak8tiThl/i5YfC1UQ45iOf2XLKp9tW3kA4mIIg/eOKzMoDG7lxPoEQpgDEyoHLn/FuGuyUheE4jj9guhUrtc4EMbgIyzG++K47KgRPtN7DL1J6rGWNysTBtSxNJ/T+0nxGy2Oc1rIAHTzXPbUxmdlopNnGcBjOqk23FNvZ1IU7sZjNdS1XKwa14xzBBgtHGVyeWEDFOdaNFzubtZi3P7S7Khw/UHNE46wNCEIsofgBdbmXfyd9AE97h/I/wCpdW0zgPe5WtpScQV3NaIbyO6Q1+KhaSZIQOEYeatrTZY64vTsuhTYD+px/TOAPExpryXFe4DKSfTmjdaZEnOMFmYXp6Wl2k1gGk6andI7Qtrao3HDPHh9l5/4oa47/wCIHPDCCSTOIBwHPfkkYyz/AJ9tVClGElwzjKDrlsk2qtMk8uXIJbbU8k4nHSEwFob+oGStVK7wXaauAiMuqW3DHyVuIGXvigDzM5fTdaiEnJqbRN0l2Xy6+KVcEYjHPkFXxUYOxyMhZbRaycBgD1SIlmcrB2lbCJDc/RcfutTmthVkSu2PTMzEslKljKF4IMnGcwt4bhgs9UDLKVqJ7SfRIcZGoURMonirVmkiXTIwhBSZOC190oGbLO8HZVxvCVHwdE65xyRMp6Dqs7BLKIR90FoFPiQEmswcfqs2tJTaBkPv1RXiqbZxGZ6x6pgoYZDxKkyKBUDN1bQoX7KTIpzUupZyckQWmjQc7ANPRTalq2Bt7XzC2WV5B9Vto9mVILnsmMmh4BPiRAWC1mocLoYP6j/6kypta1TabZdGMRuudV7UH8BPPBZjYHHieaNvZrvyVYjGC5C63OnRaKNcHNU3s7HNo5CfNaadCmzN87YflSZj4WLUCRjP+jcpVWsNMShtDgTIcDsJw2SmtlIg2lV8lE1M7gnIpjLC+MI5zgrtDNSRCeKF6CMYGI2HBNbRa3F72jYYnok1LfH/AGxB+Z2J8G5BZuZ9NxER7HUqwIDY55rN3wGBPglWmq95lzi47/ZJiM5WoxZnKzXWpo4nyQVLYdGgDdLdUPH0SjPGV0jGGblKloKAOJTC1BC1CBkqNA1PmrJPFAVbSgudtPigeDyCaGzlmlOPFW0oLSBqVEVN4JxB20VpJT05IGoSXFvELX/xR1I81D2UPm8p+q4Xj9ulS5xG497qb3/ALojspozJ8kYsFMaeabwRg5oaNyVYbvHVdulYAf4DmR91spWEa+WCxPkhqMHBZZScj6+sI29nu4z4rvV6MCWgTuJ6LG6u46xyw9FPyTLesMjOzDqQOf8Aqs2Sm3N88h9Ubqcofh91m0pbarB+1niT9kLra7+IA5Z9Tip8L/ZE2zniPqnR2z1KrnZmPP1WR1N84vK6vcclPh9gkZRBMS5RpH5nIntkQTiukbLwSX2Z3AFb3Z1ck0jxVsotzzW2rQOrSFdGmOewVnLpNZZLgRMbwBK6LafBoCYKJOqxu1pLCyk/QFdKw2Z2BORwI4jgtVKyUwM7x6JFoq1DgBdHAfdZnK2tZYu0bG29+m6BsZ9clh7gLW+idQUl1FbxyZnEnuTogdT2K0d0rA3Kuyaue+kEtzTwXWv+81JBzAPgtbmjlNbxS6rRmu0KTDogNkYm7M4S4RGKru5XZdYGaSEp3Z44not7wmsuTBEEKnN5Lov7POjh0Qf8eeI81raEqXNbTUXRFhO3VRa2gqXqiHpLy7gV0SxUaZXz93ppynVSoKh2XTc3ZAaQ1CbmrPStzgIOKOjbCDpGon6ozQHBTuAm8LTVStbXGJx4FXWoB33GaxfCt3RspkZOKztC0J9h4O6hLdZHaEJwqP26Ig5/AdCrsMhsz+AQGzv+VdAPdq0dVO+PAdVNkc7uH/KVO7f8p6LofEf1V/F/1PvwTcqXOuu4HzUvO3W823+qr47YdU2Wp+mB1U8Up+K6LrZ/UdUJtY+UK7JTEKhGqsVjstfxf9AobV/QJa9s3f8ALqrFfmORT/ih8jeiA2kfI3oh2oWg7+qLv+XRD8SPkb0U+JHyjooC75urR0ULaRzalm1f1HRV8VsOioN1mpbjxKWbEz5j5K/idh0VG07DorcpRbuzxo9UbAdHBEbRsOihtHLotXKUD4J3FpS3WR3DoU42jl0/xAbTuOitylEOoO4HyS+6fwK0m0b+SH4k7dFdpKghtN3A9FFpZaTOiiu0prDvFgPH34K+7wz6lKNRV3i8zdSO6hdn/qrvTCHvCi0K74qAKElSeakgxzUv7hVCvBFQv3QvHNGFIUQo0wo2kPeqYWKXUVGthXjsrDeCMUyoFXTqq7qeH3WttH3/AInCkEpJycs0P6hJdZZ/iu2WAKrsq0m7i/Bf1Pmp8MBoV13kDLFYqtcnZRqMplidZxulmzjdaCUslLaK+GG6NtlnISilUKh4nqVbGh1kEZBvgPqsD6Ua9CmOM54oSFbSIKu7qwNx4ppaNEBYlqGQNekqqlcEQB46qXUJatWlEuelucdk9zUssPsKhJepeTe7O3RAaXJWwLCojZS2CitlPRFnv7qEAe8EZahurCBe4RJw3jzQtEDPXPmfRMDFZaoAbzHRWrjkrA9hSxIVzurDUUKAJVwrIRQUFAIw1WNwrngiLiEbRKlKjxRV3QIbnhjmBx8p8laZscgIH1eCU6rgDH1A94dUymzjKJ/RsbxVvfOAV1HACB+VkfU06/ZJI7DaX9Nlhc7HitVUrI8CcPeyy6wBz8cZ9VCclReNdVO7nD8eIRRmEBardIGX2VNjGEANx9FV2dVJJGeOygEIKHvZWXnnyVvI0S2rQIPnLHZ2BQVWf+p8uqjwo2oRqqlFQYnMRMjJAQnTjq0+9FRJ1x316hUIVkFGROR6/QoclQLDxVJrDsog78clDy9+Cl33krWWQhxykqj4oyqJUA3fcKKK2hBcq/RC53vRWQefEZYawVFF4eOgRuO6EUZ2WinSjltCUzMltbPD6JrWARMSjJ0CWXTvqqnsT3eCS4YaIwmMbOYUPRbWynTARkgJLjPJX0nsqo4558MYw45JD3I6h1Sah2UbxguoRCRUcZjn7zTXJNTNRtRiMRPH8IQ6JzgRiRnIzwOmSJzEJPviliEyPfVLDdUTmxiMtfuqZsgAOjPXojIVE4pYB05xpnGfiqGZiEouPJEx4PDDqqrYYrQgcqcrAn1VKxAAFUHwY8ZUJ/xV+fNVBhk8PfihMhDHv6qoIyKFHUwCRjHoVEprp/zDJRVHonKgUd2ECwiOCrRS9GRUlQRQK2jknMooFspz7hOp2dNZSA4oi6ArTNgLCPwoeChcgOKLSy5VdRMamNpLNAaNPnhrifM4prsPwo7DJKJRlTjJS3HhhwRkDL3igfAmPFRqCXQkpzjHil1EaIcUt7Ac9MQmtCCEaClFsymvP11+io6oF3UDWXeXpKaZ8FZEiPykDPjKg19wipiMCf8AQrOioTUbJwgHb7e8lQdMgjn+E4tQ3Z+60EUyiJ4zwylFAGLs8hvuhcNcFoLzInkrhEUBUFEqGdFTgqP05Kg2ic1FTRzUQejnFA84xxUUUYFwTbsKlFEMYxNnNUoqkpGCrIKKJLcKu+ashRRYZk9jBARkxkootQzJdTKUDRh4SqUWZWAtGuyzF0nwUUUahKggj3pKVW+qiiKBn7Qktz81FEWFv1Sxpv8AdRRFEQhcMvAdVaisAa7cPAJNF0gdfT7qKKkCOnvh91G4Y+81FEgQsBz9ysbTiR4q1Fv4QYCkaKlFFVGHvgglRRWAUKKKIP/Z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3462491" y="3636520"/>
            <a:ext cx="5454722" cy="2574133"/>
            <a:chOff x="497512" y="3529992"/>
            <a:chExt cx="5454722" cy="2574133"/>
          </a:xfrm>
        </p:grpSpPr>
        <p:grpSp>
          <p:nvGrpSpPr>
            <p:cNvPr id="19" name="Groupe 18"/>
            <p:cNvGrpSpPr/>
            <p:nvPr/>
          </p:nvGrpSpPr>
          <p:grpSpPr>
            <a:xfrm>
              <a:off x="497512" y="3529992"/>
              <a:ext cx="5454722" cy="1153497"/>
              <a:chOff x="497512" y="3529992"/>
              <a:chExt cx="5454722" cy="1153497"/>
            </a:xfrm>
          </p:grpSpPr>
          <p:sp>
            <p:nvSpPr>
              <p:cNvPr id="11" name="AutoShape 14"/>
              <p:cNvSpPr>
                <a:spLocks noChangeArrowheads="1"/>
              </p:cNvSpPr>
              <p:nvPr/>
            </p:nvSpPr>
            <p:spPr bwMode="auto">
              <a:xfrm>
                <a:off x="2280346" y="3529992"/>
                <a:ext cx="3671888" cy="115093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fr-FR" altLang="fr-FR" sz="1400" dirty="0"/>
                  <a:t>Lieu le plus sec: </a:t>
                </a:r>
              </a:p>
              <a:p>
                <a:pPr algn="ctr"/>
                <a:r>
                  <a:rPr lang="fr-FR" altLang="fr-FR" sz="1400" dirty="0"/>
                  <a:t>désert d’Atacama au chili</a:t>
                </a:r>
              </a:p>
              <a:p>
                <a:pPr algn="ctr"/>
                <a:r>
                  <a:rPr lang="fr-FR" altLang="fr-FR" sz="1400" dirty="0"/>
                  <a:t>Il tombe seulement 0,8 mm d’eau par an.</a:t>
                </a:r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512" y="3529992"/>
                <a:ext cx="1705467" cy="1153497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546517" y="4953187"/>
              <a:ext cx="5405717" cy="1150938"/>
              <a:chOff x="546517" y="4953187"/>
              <a:chExt cx="5405717" cy="1150938"/>
            </a:xfrm>
          </p:grpSpPr>
          <p:sp>
            <p:nvSpPr>
              <p:cNvPr id="12" name="AutoShape 16"/>
              <p:cNvSpPr>
                <a:spLocks noChangeArrowheads="1"/>
              </p:cNvSpPr>
              <p:nvPr/>
            </p:nvSpPr>
            <p:spPr bwMode="auto">
              <a:xfrm>
                <a:off x="2280346" y="4953187"/>
                <a:ext cx="3671888" cy="1150938"/>
              </a:xfrm>
              <a:prstGeom prst="foldedCorner">
                <a:avLst>
                  <a:gd name="adj" fmla="val 125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fr-FR" altLang="fr-FR" sz="1400" dirty="0"/>
                  <a:t>Lieu le plus humide: </a:t>
                </a:r>
              </a:p>
              <a:p>
                <a:pPr algn="ctr"/>
                <a:r>
                  <a:rPr lang="fr-FR" altLang="fr-FR" sz="1400" dirty="0" err="1"/>
                  <a:t>Mawsyrnam</a:t>
                </a:r>
                <a:r>
                  <a:rPr lang="fr-FR" altLang="fr-FR" sz="1400" dirty="0"/>
                  <a:t> en Inde</a:t>
                </a:r>
              </a:p>
              <a:p>
                <a:pPr algn="ctr"/>
                <a:r>
                  <a:rPr lang="fr-FR" altLang="fr-FR" sz="1400" dirty="0"/>
                  <a:t>Il tombe en moyenne 12 m d’eau par an.</a:t>
                </a:r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6517" y="4953187"/>
                <a:ext cx="1607456" cy="11509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82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48771" y="115207"/>
            <a:ext cx="5835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altLang="fr-FR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III) La consommation d’eau en France</a:t>
            </a:r>
          </a:p>
          <a:p>
            <a:endParaRPr lang="fr-FR" altLang="fr-FR" sz="2400" b="1" dirty="0">
              <a:latin typeface="Comic Sans MS" panose="030F0702030302020204" pitchFamily="66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875746" y="762907"/>
            <a:ext cx="8280400" cy="1190625"/>
            <a:chOff x="1875746" y="762907"/>
            <a:chExt cx="8280400" cy="1190625"/>
          </a:xfrm>
        </p:grpSpPr>
        <p:sp>
          <p:nvSpPr>
            <p:cNvPr id="3" name="AutoShape 7"/>
            <p:cNvSpPr>
              <a:spLocks noChangeArrowheads="1"/>
            </p:cNvSpPr>
            <p:nvPr/>
          </p:nvSpPr>
          <p:spPr bwMode="auto">
            <a:xfrm>
              <a:off x="1875746" y="835932"/>
              <a:ext cx="574675" cy="215900"/>
            </a:xfrm>
            <a:prstGeom prst="rightArrow">
              <a:avLst>
                <a:gd name="adj1" fmla="val 50000"/>
                <a:gd name="adj2" fmla="val 6654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" name="Text Box 8"/>
            <p:cNvSpPr txBox="1">
              <a:spLocks noChangeArrowheads="1"/>
            </p:cNvSpPr>
            <p:nvPr/>
          </p:nvSpPr>
          <p:spPr bwMode="auto">
            <a:xfrm>
              <a:off x="2523446" y="762907"/>
              <a:ext cx="7632700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fr-FR" altLang="fr-FR" dirty="0"/>
                <a:t>La consommation d’eau en France par jour par habitant pour un usage </a:t>
              </a:r>
            </a:p>
            <a:p>
              <a:pPr algn="just"/>
              <a:r>
                <a:rPr lang="fr-FR" altLang="fr-FR" dirty="0"/>
                <a:t>domestique est de </a:t>
              </a:r>
              <a:r>
                <a:rPr lang="fr-FR" altLang="fr-FR" b="1" dirty="0"/>
                <a:t>165 L </a:t>
              </a:r>
              <a:r>
                <a:rPr lang="fr-FR" altLang="fr-FR" dirty="0"/>
                <a:t>(250L en </a:t>
              </a:r>
              <a:r>
                <a:rPr lang="fr-FR" altLang="fr-FR" dirty="0" smtClean="0"/>
                <a:t>Suisse</a:t>
              </a:r>
              <a:r>
                <a:rPr lang="fr-FR" altLang="fr-FR" dirty="0"/>
                <a:t>, environ 20L en Afrique et </a:t>
              </a:r>
            </a:p>
            <a:p>
              <a:pPr algn="just"/>
              <a:r>
                <a:rPr lang="fr-FR" altLang="fr-FR" dirty="0"/>
                <a:t>600L en Californie)</a:t>
              </a:r>
            </a:p>
            <a:p>
              <a:endParaRPr lang="fr-FR" altLang="fr-FR" dirty="0"/>
            </a:p>
          </p:txBody>
        </p:sp>
      </p:grpSp>
      <p:pic>
        <p:nvPicPr>
          <p:cNvPr id="5" name="Picture 19" descr="eau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71" y="1740807"/>
            <a:ext cx="734377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2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035856" y="449036"/>
            <a:ext cx="8384685" cy="369332"/>
            <a:chOff x="2035856" y="449036"/>
            <a:chExt cx="8384685" cy="369332"/>
          </a:xfrm>
        </p:grpSpPr>
        <p:sp>
          <p:nvSpPr>
            <p:cNvPr id="2" name="AutoShape 5"/>
            <p:cNvSpPr>
              <a:spLocks noChangeArrowheads="1"/>
            </p:cNvSpPr>
            <p:nvPr/>
          </p:nvSpPr>
          <p:spPr bwMode="auto">
            <a:xfrm>
              <a:off x="2035856" y="522061"/>
              <a:ext cx="576262" cy="215900"/>
            </a:xfrm>
            <a:prstGeom prst="rightArrow">
              <a:avLst>
                <a:gd name="adj1" fmla="val 50000"/>
                <a:gd name="adj2" fmla="val 66728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/>
          </p:nvSpPr>
          <p:spPr bwMode="auto">
            <a:xfrm>
              <a:off x="2877707" y="449036"/>
              <a:ext cx="75428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/>
              <a:r>
                <a:rPr lang="fr-FR" altLang="fr-FR" dirty="0" smtClean="0"/>
                <a:t>Seulement 0,3% de l’eau présente sur Terre est consommable par les humains !</a:t>
              </a:r>
              <a:endParaRPr lang="fr-FR" altLang="fr-FR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2612118" y="3120571"/>
            <a:ext cx="7054850" cy="2698978"/>
            <a:chOff x="2539093" y="3120571"/>
            <a:chExt cx="7054850" cy="2698978"/>
          </a:xfrm>
        </p:grpSpPr>
        <p:grpSp>
          <p:nvGrpSpPr>
            <p:cNvPr id="12" name="Groupe 11"/>
            <p:cNvGrpSpPr/>
            <p:nvPr/>
          </p:nvGrpSpPr>
          <p:grpSpPr>
            <a:xfrm>
              <a:off x="2539093" y="3120571"/>
              <a:ext cx="7054850" cy="2698978"/>
              <a:chOff x="2539093" y="3120571"/>
              <a:chExt cx="7054850" cy="2698978"/>
            </a:xfrm>
          </p:grpSpPr>
          <p:pic>
            <p:nvPicPr>
              <p:cNvPr id="5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9093" y="3257324"/>
                <a:ext cx="1276350" cy="2562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Line 13"/>
              <p:cNvSpPr>
                <a:spLocks noChangeShapeType="1"/>
              </p:cNvSpPr>
              <p:nvPr/>
            </p:nvSpPr>
            <p:spPr bwMode="auto">
              <a:xfrm>
                <a:off x="3402693" y="4770211"/>
                <a:ext cx="504825" cy="35877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Pensées 8"/>
              <p:cNvSpPr/>
              <p:nvPr/>
            </p:nvSpPr>
            <p:spPr>
              <a:xfrm>
                <a:off x="5675086" y="3120571"/>
                <a:ext cx="3918857" cy="2008415"/>
              </a:xfrm>
              <a:prstGeom prst="cloudCallout">
                <a:avLst>
                  <a:gd name="adj1" fmla="val -20509"/>
                  <a:gd name="adj2" fmla="val 69126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6056760" y="3569882"/>
                <a:ext cx="313124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altLang="fr-FR" dirty="0" smtClean="0"/>
                  <a:t>Une fuite d’une goutte d’eau </a:t>
                </a:r>
              </a:p>
              <a:p>
                <a:pPr algn="ctr"/>
                <a:r>
                  <a:rPr lang="fr-FR" altLang="fr-FR" dirty="0" smtClean="0"/>
                  <a:t>par seconde représente 1000 L </a:t>
                </a:r>
              </a:p>
              <a:p>
                <a:pPr algn="ctr"/>
                <a:r>
                  <a:rPr lang="fr-FR" altLang="fr-FR" dirty="0" smtClean="0"/>
                  <a:t>d’eau par  an gaspillée</a:t>
                </a:r>
              </a:p>
              <a:p>
                <a:endParaRPr lang="fr-FR" dirty="0"/>
              </a:p>
            </p:txBody>
          </p:sp>
        </p:grp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H="1">
              <a:off x="3402693" y="4770211"/>
              <a:ext cx="504825" cy="3603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2035856" y="1233448"/>
            <a:ext cx="8462667" cy="369332"/>
            <a:chOff x="2035856" y="449036"/>
            <a:chExt cx="8462667" cy="369332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035856" y="522061"/>
              <a:ext cx="576262" cy="215900"/>
            </a:xfrm>
            <a:prstGeom prst="rightArrow">
              <a:avLst>
                <a:gd name="adj1" fmla="val 50000"/>
                <a:gd name="adj2" fmla="val 66728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2799749" y="449036"/>
              <a:ext cx="769877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just"/>
              <a:r>
                <a:rPr lang="fr-FR" altLang="fr-FR" dirty="0" smtClean="0"/>
                <a:t>Alors que parfois cette eau nécessite beaucoup de traitements avant de l’utiliser.</a:t>
              </a:r>
              <a:endParaRPr lang="fr-FR" alt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9291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537052" y="5591893"/>
            <a:ext cx="741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fr-FR" altLang="fr-FR" dirty="0" smtClean="0"/>
              <a:t>Limiter </a:t>
            </a:r>
            <a:r>
              <a:rPr lang="fr-FR" altLang="fr-FR" dirty="0"/>
              <a:t>le remplissage de la piscine (toile pour éviter évaporation, …..).</a:t>
            </a:r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1803627" y="420460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522764" y="274410"/>
            <a:ext cx="576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/>
              <a:t>les gestes pour ne pas gaspiller l’eau :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235427" y="923698"/>
            <a:ext cx="831850" cy="366712"/>
            <a:chOff x="249" y="527"/>
            <a:chExt cx="524" cy="231"/>
          </a:xfrm>
        </p:grpSpPr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883127" y="923698"/>
            <a:ext cx="55958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/>
              <a:t>Privilégier la douche par rapport </a:t>
            </a:r>
            <a:r>
              <a:rPr lang="fr-FR" altLang="fr-FR" dirty="0" smtClean="0"/>
              <a:t>au bain (30L </a:t>
            </a:r>
            <a:r>
              <a:rPr lang="fr-FR" altLang="fr-FR" dirty="0"/>
              <a:t>contre 150L)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2235427" y="1428523"/>
            <a:ext cx="831850" cy="366712"/>
            <a:chOff x="249" y="527"/>
            <a:chExt cx="524" cy="231"/>
          </a:xfrm>
        </p:grpSpPr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2235427" y="2508023"/>
            <a:ext cx="831850" cy="366712"/>
            <a:chOff x="249" y="527"/>
            <a:chExt cx="524" cy="231"/>
          </a:xfrm>
        </p:grpSpPr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2235427" y="2003198"/>
            <a:ext cx="831850" cy="366712"/>
            <a:chOff x="249" y="527"/>
            <a:chExt cx="524" cy="231"/>
          </a:xfrm>
        </p:grpSpPr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2235427" y="3371623"/>
            <a:ext cx="831850" cy="366712"/>
            <a:chOff x="249" y="527"/>
            <a:chExt cx="524" cy="231"/>
          </a:xfrm>
        </p:grpSpPr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2235427" y="4092348"/>
            <a:ext cx="831850" cy="366712"/>
            <a:chOff x="249" y="527"/>
            <a:chExt cx="524" cy="231"/>
          </a:xfrm>
        </p:grpSpPr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grpSp>
        <p:nvGrpSpPr>
          <p:cNvPr id="24" name="Group 26"/>
          <p:cNvGrpSpPr>
            <a:grpSpLocks/>
          </p:cNvGrpSpPr>
          <p:nvPr/>
        </p:nvGrpSpPr>
        <p:grpSpPr bwMode="auto">
          <a:xfrm>
            <a:off x="2235427" y="4767035"/>
            <a:ext cx="831850" cy="366713"/>
            <a:chOff x="249" y="527"/>
            <a:chExt cx="524" cy="231"/>
          </a:xfrm>
        </p:grpSpPr>
        <p:sp>
          <p:nvSpPr>
            <p:cNvPr id="25" name="AutoShape 27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2883127" y="1428523"/>
            <a:ext cx="448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Ne pas laisser couler le robinet inutilement</a:t>
            </a:r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2883127" y="2003198"/>
            <a:ext cx="498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Toujours vérifier que le robinet est bien refermé</a:t>
            </a:r>
          </a:p>
        </p:txBody>
      </p: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2954564" y="2579460"/>
            <a:ext cx="7524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altLang="fr-FR"/>
              <a:t>Utiliser intelligemment sa chasse d'eau (installation chasse d’eau deux touches)</a:t>
            </a: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2883127" y="3444648"/>
            <a:ext cx="719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Installer des équipements économes (achat lave linge, lave vaisselle)</a:t>
            </a: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2883127" y="4092348"/>
            <a:ext cx="596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Ne pas laver sa voiture dans les stations de lavage au jet</a:t>
            </a: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2883127" y="4811485"/>
            <a:ext cx="7512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Arroser intelligemment son jardin (le soir pour que l’eau s’évapore moins</a:t>
            </a:r>
          </a:p>
          <a:p>
            <a:r>
              <a:rPr lang="fr-FR" altLang="fr-FR"/>
              <a:t>+ récupération d’eau de pluie)</a:t>
            </a:r>
          </a:p>
        </p:txBody>
      </p: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2235427" y="5522684"/>
            <a:ext cx="831850" cy="366713"/>
            <a:chOff x="249" y="527"/>
            <a:chExt cx="524" cy="231"/>
          </a:xfrm>
        </p:grpSpPr>
        <p:sp>
          <p:nvSpPr>
            <p:cNvPr id="34" name="AutoShape 36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657" y="52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 altLang="fr-FR"/>
            </a:p>
          </p:txBody>
        </p:sp>
      </p:grpSp>
    </p:spTree>
    <p:extLst>
      <p:ext uri="{BB962C8B-B14F-4D97-AF65-F5344CB8AC3E}">
        <p14:creationId xmlns:p14="http://schemas.microsoft.com/office/powerpoint/2010/main" val="12627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1510"/>
            <a:ext cx="12192000" cy="8161019"/>
          </a:xfrm>
          <a:prstGeom prst="rect">
            <a:avLst/>
          </a:prstGeom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078264" y="1011918"/>
            <a:ext cx="59753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fr-FR" altLang="fr-FR" b="1" dirty="0"/>
              <a:t>Pourcentage d'eau dans notre corps :</a:t>
            </a:r>
            <a:endParaRPr lang="fr-FR" altLang="fr-FR" dirty="0"/>
          </a:p>
          <a:p>
            <a:pPr algn="ctr"/>
            <a:r>
              <a:rPr lang="fr-FR" altLang="fr-FR" b="1" dirty="0"/>
              <a:t>Adulte : 60 %</a:t>
            </a:r>
            <a:endParaRPr lang="fr-FR" altLang="fr-FR" dirty="0"/>
          </a:p>
          <a:p>
            <a:pPr algn="ctr"/>
            <a:r>
              <a:rPr lang="fr-FR" altLang="fr-FR" b="1" dirty="0"/>
              <a:t>Nourrisson : 75 %</a:t>
            </a:r>
            <a:endParaRPr lang="fr-FR" altLang="fr-FR" dirty="0"/>
          </a:p>
          <a:p>
            <a:pPr algn="ctr"/>
            <a:r>
              <a:rPr lang="fr-FR" altLang="fr-FR" b="1" dirty="0" smtClean="0"/>
              <a:t>Enfant / adolescent </a:t>
            </a:r>
            <a:r>
              <a:rPr lang="fr-FR" altLang="fr-FR" b="1" dirty="0"/>
              <a:t>: 70 %</a:t>
            </a:r>
            <a:endParaRPr lang="fr-FR" altLang="fr-FR" dirty="0"/>
          </a:p>
          <a:p>
            <a:pPr algn="ctr"/>
            <a:r>
              <a:rPr lang="fr-FR" altLang="fr-FR" b="1" dirty="0"/>
              <a:t>Personne âgée : 55 %</a:t>
            </a:r>
            <a:endParaRPr lang="fr-FR" altLang="fr-FR" dirty="0"/>
          </a:p>
          <a:p>
            <a:pPr algn="ctr" eaLnBrk="0" hangingPunct="0"/>
            <a:endParaRPr lang="fr-FR" altLang="fr-FR" dirty="0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294164" y="2627995"/>
            <a:ext cx="6502400" cy="646113"/>
            <a:chOff x="476" y="1500"/>
            <a:chExt cx="4096" cy="407"/>
          </a:xfrm>
        </p:grpSpPr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884" y="1500"/>
              <a:ext cx="368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fr-FR" altLang="fr-FR" b="1" dirty="0"/>
                <a:t>Privé de nourriture, l'homme peut survivre environ 1 mois; </a:t>
              </a:r>
            </a:p>
            <a:p>
              <a:r>
                <a:rPr lang="fr-FR" altLang="fr-FR" b="1" dirty="0"/>
                <a:t>par contre, il ne peut se priver d'eau plus de 3 ou 4 jours.</a:t>
              </a:r>
            </a:p>
          </p:txBody>
        </p:sp>
        <p:sp>
          <p:nvSpPr>
            <p:cNvPr id="5" name="AutoShape 13"/>
            <p:cNvSpPr>
              <a:spLocks noChangeArrowheads="1"/>
            </p:cNvSpPr>
            <p:nvPr/>
          </p:nvSpPr>
          <p:spPr bwMode="auto">
            <a:xfrm>
              <a:off x="476" y="1525"/>
              <a:ext cx="273" cy="136"/>
            </a:xfrm>
            <a:prstGeom prst="rightArrow">
              <a:avLst>
                <a:gd name="adj1" fmla="val 50000"/>
                <a:gd name="adj2" fmla="val 5018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2294164" y="3531281"/>
            <a:ext cx="8783638" cy="641350"/>
            <a:chOff x="476" y="2069"/>
            <a:chExt cx="5533" cy="404"/>
          </a:xfrm>
        </p:grpSpPr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884" y="2069"/>
              <a:ext cx="512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altLang="fr-FR" b="1" dirty="0"/>
                <a:t>Les besoins en eau du corps humain varient en fonction de l'âge, </a:t>
              </a:r>
            </a:p>
            <a:p>
              <a:r>
                <a:rPr lang="fr-FR" altLang="fr-FR" b="1" dirty="0"/>
                <a:t>de la masse, des efforts physiques, de la température, du stress...</a:t>
              </a:r>
            </a:p>
          </p:txBody>
        </p:sp>
        <p:sp>
          <p:nvSpPr>
            <p:cNvPr id="8" name="AutoShape 15"/>
            <p:cNvSpPr>
              <a:spLocks noChangeArrowheads="1"/>
            </p:cNvSpPr>
            <p:nvPr/>
          </p:nvSpPr>
          <p:spPr bwMode="auto">
            <a:xfrm>
              <a:off x="476" y="2115"/>
              <a:ext cx="273" cy="136"/>
            </a:xfrm>
            <a:prstGeom prst="rightArrow">
              <a:avLst>
                <a:gd name="adj1" fmla="val 50000"/>
                <a:gd name="adj2" fmla="val 5018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2294164" y="4461557"/>
            <a:ext cx="5276851" cy="369887"/>
            <a:chOff x="476" y="2655"/>
            <a:chExt cx="3324" cy="233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84" y="2655"/>
              <a:ext cx="29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fr-FR" altLang="fr-FR" b="1" dirty="0"/>
                <a:t>Nous éliminons environ 2,5 litres eau par </a:t>
              </a:r>
              <a:r>
                <a:rPr lang="fr-FR" altLang="fr-FR" b="1" dirty="0" smtClean="0"/>
                <a:t>jour.</a:t>
              </a:r>
              <a:r>
                <a:rPr lang="fr-FR" altLang="fr-FR" dirty="0" smtClean="0"/>
                <a:t> </a:t>
              </a:r>
              <a:endParaRPr lang="fr-FR" altLang="fr-FR" dirty="0"/>
            </a:p>
          </p:txBody>
        </p:sp>
        <p:sp>
          <p:nvSpPr>
            <p:cNvPr id="11" name="AutoShape 16"/>
            <p:cNvSpPr>
              <a:spLocks noChangeArrowheads="1"/>
            </p:cNvSpPr>
            <p:nvPr/>
          </p:nvSpPr>
          <p:spPr bwMode="auto">
            <a:xfrm>
              <a:off x="476" y="2704"/>
              <a:ext cx="273" cy="136"/>
            </a:xfrm>
            <a:prstGeom prst="rightArrow">
              <a:avLst>
                <a:gd name="adj1" fmla="val 50000"/>
                <a:gd name="adj2" fmla="val 5018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2294164" y="5191806"/>
            <a:ext cx="6991351" cy="641350"/>
            <a:chOff x="476" y="3115"/>
            <a:chExt cx="4404" cy="404"/>
          </a:xfrm>
        </p:grpSpPr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884" y="3115"/>
              <a:ext cx="39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fr-FR" altLang="fr-FR" b="1" dirty="0"/>
                <a:t>Une perte de plus de 15 % de notre eau peut entraîner la </a:t>
              </a:r>
            </a:p>
            <a:p>
              <a:r>
                <a:rPr lang="fr-FR" altLang="fr-FR" b="1" dirty="0"/>
                <a:t>déshydratation et la mort. Boire de l'eau, c'est vital. </a:t>
              </a:r>
            </a:p>
          </p:txBody>
        </p:sp>
        <p:sp>
          <p:nvSpPr>
            <p:cNvPr id="14" name="AutoShape 17"/>
            <p:cNvSpPr>
              <a:spLocks noChangeArrowheads="1"/>
            </p:cNvSpPr>
            <p:nvPr/>
          </p:nvSpPr>
          <p:spPr bwMode="auto">
            <a:xfrm>
              <a:off x="476" y="3249"/>
              <a:ext cx="273" cy="136"/>
            </a:xfrm>
            <a:prstGeom prst="rightArrow">
              <a:avLst>
                <a:gd name="adj1" fmla="val 50000"/>
                <a:gd name="adj2" fmla="val 5018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862364" y="435656"/>
            <a:ext cx="51943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IV</a:t>
            </a:r>
            <a:r>
              <a:rPr lang="fr-FR" altLang="fr-FR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Les besoins en eau du corps humain</a:t>
            </a:r>
          </a:p>
        </p:txBody>
      </p:sp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77" y="1083356"/>
            <a:ext cx="1296987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55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538413" y="377599"/>
            <a:ext cx="747712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fr-FR" altLang="fr-FR" b="1" dirty="0"/>
              <a:t>Il est donc nécessaire de compenser ces pertes en buvant de l'eau </a:t>
            </a:r>
          </a:p>
          <a:p>
            <a:r>
              <a:rPr lang="fr-FR" altLang="fr-FR" b="1" dirty="0"/>
              <a:t>régulièrement et en mangeant (car les aliments tels que les fruits, </a:t>
            </a:r>
          </a:p>
          <a:p>
            <a:r>
              <a:rPr lang="fr-FR" altLang="fr-FR" b="1" dirty="0"/>
              <a:t>légumes, viandes, poissons... contiennent beaucoup d'eau). </a:t>
            </a: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auto">
          <a:xfrm>
            <a:off x="2033588" y="449036"/>
            <a:ext cx="433387" cy="215900"/>
          </a:xfrm>
          <a:prstGeom prst="rightArrow">
            <a:avLst>
              <a:gd name="adj1" fmla="val 50000"/>
              <a:gd name="adj2" fmla="val 50184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106613" y="1817461"/>
            <a:ext cx="7272337" cy="4460875"/>
            <a:chOff x="431" y="1026"/>
            <a:chExt cx="4581" cy="281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48" y="1026"/>
              <a:ext cx="38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fr-FR" altLang="fr-FR" b="1"/>
                <a:t>Il est recommandé d'absorber 2,5 litres d'eau par jour : </a:t>
              </a:r>
            </a:p>
            <a:p>
              <a:pPr algn="ctr"/>
              <a:endParaRPr lang="fr-FR" altLang="fr-FR" b="1"/>
            </a:p>
          </p:txBody>
        </p:sp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2296"/>
              <a:ext cx="3584" cy="1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431" y="1071"/>
              <a:ext cx="273" cy="136"/>
            </a:xfrm>
            <a:prstGeom prst="rightArrow">
              <a:avLst>
                <a:gd name="adj1" fmla="val 50000"/>
                <a:gd name="adj2" fmla="val 5018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066" y="1480"/>
              <a:ext cx="28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fr-FR" altLang="fr-FR" b="1"/>
                <a:t>1,5 litre sous forme de boissons </a:t>
              </a:r>
              <a:br>
                <a:rPr lang="fr-FR" altLang="fr-FR" b="1"/>
              </a:br>
              <a:endParaRPr lang="fr-FR" altLang="fr-FR" b="1"/>
            </a:p>
          </p:txBody>
        </p:sp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657" y="1570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657" y="2069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1066" y="1979"/>
              <a:ext cx="28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/>
                <a:t>1 litre par l'apport des aliments solides.</a:t>
              </a:r>
            </a:p>
          </p:txBody>
        </p:sp>
        <p:pic>
          <p:nvPicPr>
            <p:cNvPr id="12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1253"/>
              <a:ext cx="907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15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18696" y="1488292"/>
            <a:ext cx="50492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dirty="0" smtClean="0"/>
              <a:t>I) </a:t>
            </a:r>
            <a:r>
              <a:rPr lang="fr-FR" altLang="fr-FR" sz="2400" b="1" dirty="0"/>
              <a:t>Les grands réservoirs d’eau sur Terre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18696" y="2360990"/>
            <a:ext cx="34749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dirty="0" smtClean="0"/>
              <a:t>II) </a:t>
            </a:r>
            <a:r>
              <a:rPr lang="fr-FR" altLang="fr-FR" sz="2400" b="1" dirty="0"/>
              <a:t>Une répartition inégale</a:t>
            </a:r>
          </a:p>
          <a:p>
            <a:endParaRPr lang="fr-FR" altLang="fr-FR" sz="2400" b="1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018696" y="4019011"/>
            <a:ext cx="51943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dirty="0" smtClean="0"/>
              <a:t>IV</a:t>
            </a:r>
            <a:r>
              <a:rPr lang="fr-FR" altLang="fr-FR" sz="2400" b="1" dirty="0"/>
              <a:t>) Les besoins en eau du corps humain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018696" y="3191987"/>
            <a:ext cx="49236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dirty="0" smtClean="0"/>
              <a:t>III) </a:t>
            </a:r>
            <a:r>
              <a:rPr lang="fr-FR" altLang="fr-FR" sz="2400" b="1" dirty="0"/>
              <a:t>La consommation d’eau en France</a:t>
            </a:r>
          </a:p>
          <a:p>
            <a:endParaRPr lang="fr-FR" alt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60288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890713" y="908050"/>
            <a:ext cx="736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/>
              <a:t>Il existe quatre grands réservoirs d’eau sur Terre: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17432" y="1945269"/>
            <a:ext cx="5578475" cy="584199"/>
            <a:chOff x="476" y="910"/>
            <a:chExt cx="3514" cy="368"/>
          </a:xfrm>
        </p:grpSpPr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476" y="1026"/>
              <a:ext cx="318" cy="136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873" y="910"/>
              <a:ext cx="311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sz="3200" b="1" dirty="0">
                  <a:solidFill>
                    <a:srgbClr val="FF0000"/>
                  </a:solidFill>
                </a:rPr>
                <a:t>Les mers et les </a:t>
              </a:r>
              <a:r>
                <a:rPr lang="fr-FR" altLang="fr-FR" sz="3200" b="1" dirty="0" smtClean="0">
                  <a:solidFill>
                    <a:srgbClr val="FF0000"/>
                  </a:solidFill>
                </a:rPr>
                <a:t>océans </a:t>
              </a:r>
              <a:r>
                <a:rPr lang="fr-FR" altLang="fr-FR" sz="2000" b="1" dirty="0" smtClean="0"/>
                <a:t>(97,2</a:t>
              </a:r>
              <a:r>
                <a:rPr lang="fr-FR" altLang="fr-FR" sz="2000" b="1" dirty="0"/>
                <a:t>%)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817688" y="260350"/>
            <a:ext cx="50492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I) Les grands réservoirs d’eau sur Terre</a:t>
            </a:r>
          </a:p>
        </p:txBody>
      </p:sp>
    </p:spTree>
    <p:extLst>
      <p:ext uri="{BB962C8B-B14F-4D97-AF65-F5344CB8AC3E}">
        <p14:creationId xmlns:p14="http://schemas.microsoft.com/office/powerpoint/2010/main" val="18666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8660"/>
            <a:ext cx="12192000" cy="8275320"/>
          </a:xfrm>
          <a:prstGeom prst="rect">
            <a:avLst/>
          </a:prstGeom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746985" y="1473869"/>
            <a:ext cx="5811837" cy="584201"/>
            <a:chOff x="249" y="94"/>
            <a:chExt cx="3661" cy="368"/>
          </a:xfrm>
        </p:grpSpPr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>
              <a:off x="249" y="210"/>
              <a:ext cx="318" cy="136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685" y="94"/>
              <a:ext cx="322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sz="3200" b="1" dirty="0">
                  <a:solidFill>
                    <a:srgbClr val="FF0000"/>
                  </a:solidFill>
                </a:rPr>
                <a:t>Les eaux continentales </a:t>
              </a:r>
              <a:r>
                <a:rPr lang="fr-FR" altLang="fr-FR" sz="2000" b="1" dirty="0">
                  <a:solidFill>
                    <a:schemeClr val="bg1"/>
                  </a:solidFill>
                </a:rPr>
                <a:t>(2,799 %)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439135" y="2275145"/>
            <a:ext cx="3921125" cy="369887"/>
            <a:chOff x="703" y="403"/>
            <a:chExt cx="2470" cy="233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703" y="482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98" y="403"/>
              <a:ext cx="20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Les eaux souterraines (nappes…)</a:t>
              </a:r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2439135" y="3091656"/>
            <a:ext cx="1539875" cy="369887"/>
            <a:chOff x="703" y="663"/>
            <a:chExt cx="970" cy="233"/>
          </a:xfrm>
        </p:grpSpPr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703" y="754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111" y="663"/>
              <a:ext cx="5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Les lacs</a:t>
              </a:r>
            </a:p>
          </p:txBody>
        </p:sp>
      </p:grpSp>
      <p:grpSp>
        <p:nvGrpSpPr>
          <p:cNvPr id="14" name="Group 20"/>
          <p:cNvGrpSpPr>
            <a:grpSpLocks/>
          </p:cNvGrpSpPr>
          <p:nvPr/>
        </p:nvGrpSpPr>
        <p:grpSpPr bwMode="auto">
          <a:xfrm>
            <a:off x="2439135" y="2645032"/>
            <a:ext cx="1893888" cy="369887"/>
            <a:chOff x="703" y="2341"/>
            <a:chExt cx="1193" cy="233"/>
          </a:xfrm>
        </p:grpSpPr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703" y="2432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111" y="2341"/>
              <a:ext cx="78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Les rivières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0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3000"/>
            <a:ext cx="12304059" cy="9228044"/>
          </a:xfrm>
          <a:prstGeom prst="rect">
            <a:avLst/>
          </a:prstGeom>
        </p:spPr>
      </p:pic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1075533" y="4659033"/>
            <a:ext cx="2971800" cy="369888"/>
            <a:chOff x="431" y="164"/>
            <a:chExt cx="1872" cy="233"/>
          </a:xfrm>
        </p:grpSpPr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431" y="255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839" y="164"/>
              <a:ext cx="14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Les </a:t>
              </a:r>
              <a:r>
                <a:rPr lang="fr-FR" altLang="fr-FR" b="1" dirty="0" smtClean="0">
                  <a:solidFill>
                    <a:schemeClr val="bg1"/>
                  </a:solidFill>
                </a:rPr>
                <a:t>glaciers </a:t>
              </a:r>
              <a:r>
                <a:rPr lang="fr-FR" altLang="fr-FR" b="1" dirty="0">
                  <a:solidFill>
                    <a:schemeClr val="bg1"/>
                  </a:solidFill>
                </a:rPr>
                <a:t>et la neige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96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18" y="-729547"/>
            <a:ext cx="12339918" cy="8218578"/>
          </a:xfrm>
          <a:prstGeom prst="rect">
            <a:avLst/>
          </a:prstGeom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953853" y="1001318"/>
            <a:ext cx="2582863" cy="369888"/>
            <a:chOff x="340" y="164"/>
            <a:chExt cx="1627" cy="233"/>
          </a:xfrm>
        </p:grpSpPr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>
              <a:off x="340" y="255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748" y="164"/>
              <a:ext cx="12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/>
                <a:t>Les glaces polaires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94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1"/>
            <a:ext cx="12330953" cy="8220635"/>
          </a:xfrm>
          <a:prstGeom prst="rect">
            <a:avLst/>
          </a:prstGeom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527403" y="202293"/>
            <a:ext cx="7623176" cy="584201"/>
            <a:chOff x="249" y="164"/>
            <a:chExt cx="4802" cy="368"/>
          </a:xfrm>
        </p:grpSpPr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>
              <a:off x="249" y="278"/>
              <a:ext cx="318" cy="136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657" y="164"/>
              <a:ext cx="439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sz="3200" b="1" dirty="0">
                  <a:solidFill>
                    <a:srgbClr val="FF0000"/>
                  </a:solidFill>
                </a:rPr>
                <a:t>L’eau contenue dans l’atmosphère </a:t>
              </a:r>
              <a:r>
                <a:rPr lang="fr-FR" altLang="fr-FR" sz="2000" b="1" dirty="0">
                  <a:solidFill>
                    <a:schemeClr val="bg1"/>
                  </a:solidFill>
                </a:rPr>
                <a:t>(0,001%)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129065" y="945083"/>
            <a:ext cx="3495677" cy="369887"/>
            <a:chOff x="249" y="546"/>
            <a:chExt cx="2202" cy="233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49" y="618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" y="546"/>
              <a:ext cx="17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La vapeur d’eau (</a:t>
              </a:r>
              <a:r>
                <a:rPr lang="fr-FR" altLang="fr-FR" b="1" u="sng" dirty="0" smtClean="0">
                  <a:solidFill>
                    <a:schemeClr val="bg1"/>
                  </a:solidFill>
                </a:rPr>
                <a:t>invisible !)</a:t>
              </a:r>
              <a:endParaRPr lang="fr-FR" altLang="fr-FR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2129065" y="1533326"/>
            <a:ext cx="8267699" cy="369888"/>
            <a:chOff x="249" y="864"/>
            <a:chExt cx="5208" cy="233"/>
          </a:xfrm>
        </p:grpSpPr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249" y="935"/>
              <a:ext cx="317" cy="90"/>
            </a:xfrm>
            <a:prstGeom prst="chevron">
              <a:avLst>
                <a:gd name="adj" fmla="val 88056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628" y="864"/>
              <a:ext cx="48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>
                  <a:solidFill>
                    <a:schemeClr val="bg1"/>
                  </a:solidFill>
                </a:rPr>
                <a:t>Les nuages ou le brouillard (contenant de fines gouttes d’eau liquide ou solide)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129065" y="2143993"/>
            <a:ext cx="2610802" cy="369332"/>
            <a:chOff x="1527403" y="4255181"/>
            <a:chExt cx="2610802" cy="369332"/>
          </a:xfrm>
        </p:grpSpPr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1527403" y="4379006"/>
              <a:ext cx="503237" cy="142875"/>
            </a:xfrm>
            <a:prstGeom prst="chevron">
              <a:avLst>
                <a:gd name="adj" fmla="val 88055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175103" y="4255181"/>
              <a:ext cx="196310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b="1" dirty="0"/>
                <a:t>La pluie </a:t>
              </a:r>
              <a:r>
                <a:rPr lang="fr-FR" altLang="fr-FR" b="1" dirty="0">
                  <a:solidFill>
                    <a:schemeClr val="bg1"/>
                  </a:solidFill>
                </a:rPr>
                <a:t>et la neige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7720"/>
            <a:ext cx="12192000" cy="11013440"/>
          </a:xfrm>
          <a:prstGeom prst="rect">
            <a:avLst/>
          </a:prstGeom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77569" y="385648"/>
            <a:ext cx="9383712" cy="584199"/>
            <a:chOff x="249" y="161"/>
            <a:chExt cx="5911" cy="368"/>
          </a:xfrm>
        </p:grpSpPr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>
              <a:off x="249" y="278"/>
              <a:ext cx="318" cy="136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690" y="161"/>
              <a:ext cx="547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sz="3200" b="1" dirty="0">
                  <a:solidFill>
                    <a:srgbClr val="FF0000"/>
                  </a:solidFill>
                </a:rPr>
                <a:t>L’eau contenue dans les êtres vivants </a:t>
              </a:r>
              <a:r>
                <a:rPr lang="fr-FR" altLang="fr-FR" sz="2000" b="1" dirty="0">
                  <a:solidFill>
                    <a:schemeClr val="bg1"/>
                  </a:solidFill>
                </a:rPr>
                <a:t>(moins de 0,0001 %)</a:t>
              </a:r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2" t="25820" r="3494" b="36932"/>
          <a:stretch/>
        </p:blipFill>
        <p:spPr>
          <a:xfrm>
            <a:off x="2235200" y="1542436"/>
            <a:ext cx="3860800" cy="48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11502" y="116342"/>
            <a:ext cx="41529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altLang="fr-FR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II) Une répartition inégale</a:t>
            </a:r>
          </a:p>
          <a:p>
            <a:endParaRPr lang="fr-FR" altLang="fr-FR" sz="2400" b="1" dirty="0">
              <a:latin typeface="Comic Sans MS" panose="030F0702030302020204" pitchFamily="66" charset="0"/>
            </a:endParaRP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527402" y="3592967"/>
            <a:ext cx="4651375" cy="2540000"/>
            <a:chOff x="249" y="2309"/>
            <a:chExt cx="2930" cy="160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2523"/>
              <a:ext cx="1814" cy="1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AutoShape 16"/>
            <p:cNvSpPr>
              <a:spLocks noChangeArrowheads="1"/>
            </p:cNvSpPr>
            <p:nvPr/>
          </p:nvSpPr>
          <p:spPr bwMode="auto">
            <a:xfrm>
              <a:off x="249" y="2341"/>
              <a:ext cx="362" cy="136"/>
            </a:xfrm>
            <a:prstGeom prst="rightArrow">
              <a:avLst>
                <a:gd name="adj1" fmla="val 50000"/>
                <a:gd name="adj2" fmla="val 66544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735" y="2309"/>
              <a:ext cx="24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 dirty="0"/>
                <a:t>Répartition de l’eau douce sur terre  </a:t>
              </a:r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 flipH="1">
              <a:off x="1383" y="2976"/>
              <a:ext cx="77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2187" y="2853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/>
                <a:t>78,3%</a:t>
              </a:r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 flipH="1" flipV="1">
              <a:off x="1791" y="3430"/>
              <a:ext cx="68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2550" y="3352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/>
                <a:t>21,3%</a:t>
              </a:r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flipH="1" flipV="1">
              <a:off x="1292" y="3657"/>
              <a:ext cx="1089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2381" y="3657"/>
              <a:ext cx="4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altLang="fr-FR"/>
                <a:t>0,4%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1600427" y="764042"/>
            <a:ext cx="5111750" cy="2890837"/>
            <a:chOff x="1600427" y="764042"/>
            <a:chExt cx="5111750" cy="2890837"/>
          </a:xfrm>
        </p:grpSpPr>
        <p:grpSp>
          <p:nvGrpSpPr>
            <p:cNvPr id="27" name="Groupe 26"/>
            <p:cNvGrpSpPr/>
            <p:nvPr/>
          </p:nvGrpSpPr>
          <p:grpSpPr>
            <a:xfrm>
              <a:off x="1600427" y="764042"/>
              <a:ext cx="5111750" cy="2890837"/>
              <a:chOff x="1600427" y="764042"/>
              <a:chExt cx="5111750" cy="2890837"/>
            </a:xfrm>
          </p:grpSpPr>
          <p:pic>
            <p:nvPicPr>
              <p:cNvPr id="3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427" y="1268867"/>
                <a:ext cx="2952750" cy="2386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AutoShape 14"/>
              <p:cNvSpPr>
                <a:spLocks noChangeArrowheads="1"/>
              </p:cNvSpPr>
              <p:nvPr/>
            </p:nvSpPr>
            <p:spPr bwMode="auto">
              <a:xfrm>
                <a:off x="1600427" y="835479"/>
                <a:ext cx="574675" cy="215900"/>
              </a:xfrm>
              <a:prstGeom prst="rightArrow">
                <a:avLst>
                  <a:gd name="adj1" fmla="val 50000"/>
                  <a:gd name="adj2" fmla="val 66544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" name="Text Box 15"/>
              <p:cNvSpPr txBox="1">
                <a:spLocks noChangeArrowheads="1"/>
              </p:cNvSpPr>
              <p:nvPr/>
            </p:nvSpPr>
            <p:spPr bwMode="auto">
              <a:xfrm>
                <a:off x="2248127" y="764042"/>
                <a:ext cx="44640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altLang="fr-FR"/>
                  <a:t>Répartition eau salée/eau douce sur Terre</a:t>
                </a: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3076802" y="1422400"/>
              <a:ext cx="2224155" cy="2016354"/>
              <a:chOff x="3076802" y="1422400"/>
              <a:chExt cx="2224155" cy="2016354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3076802" y="1422400"/>
                <a:ext cx="2224155" cy="841829"/>
                <a:chOff x="3076802" y="1422400"/>
                <a:chExt cx="2224155" cy="841829"/>
              </a:xfrm>
            </p:grpSpPr>
            <p:cxnSp>
              <p:nvCxnSpPr>
                <p:cNvPr id="20" name="Connecteur droit avec flèche 19"/>
                <p:cNvCxnSpPr/>
                <p:nvPr/>
              </p:nvCxnSpPr>
              <p:spPr>
                <a:xfrm flipH="1">
                  <a:off x="3076802" y="1654629"/>
                  <a:ext cx="1527175" cy="6096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ZoneTexte 22"/>
                <p:cNvSpPr txBox="1"/>
                <p:nvPr/>
              </p:nvSpPr>
              <p:spPr>
                <a:xfrm>
                  <a:off x="4717143" y="1422400"/>
                  <a:ext cx="5838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 smtClean="0">
                      <a:solidFill>
                        <a:srgbClr val="7D0136"/>
                      </a:solidFill>
                    </a:rPr>
                    <a:t>97%</a:t>
                  </a:r>
                  <a:endParaRPr lang="fr-FR" b="1" dirty="0">
                    <a:solidFill>
                      <a:srgbClr val="7D0136"/>
                    </a:solidFill>
                  </a:endParaRPr>
                </a:p>
              </p:txBody>
            </p:sp>
          </p:grpSp>
          <p:grpSp>
            <p:nvGrpSpPr>
              <p:cNvPr id="30" name="Groupe 29"/>
              <p:cNvGrpSpPr/>
              <p:nvPr/>
            </p:nvGrpSpPr>
            <p:grpSpPr>
              <a:xfrm>
                <a:off x="3076802" y="3069422"/>
                <a:ext cx="1739094" cy="369332"/>
                <a:chOff x="3076802" y="3069422"/>
                <a:chExt cx="1739094" cy="369332"/>
              </a:xfrm>
            </p:grpSpPr>
            <p:cxnSp>
              <p:nvCxnSpPr>
                <p:cNvPr id="21" name="Connecteur droit avec flèche 20"/>
                <p:cNvCxnSpPr/>
                <p:nvPr/>
              </p:nvCxnSpPr>
              <p:spPr>
                <a:xfrm flipH="1" flipV="1">
                  <a:off x="3076802" y="3161167"/>
                  <a:ext cx="1220592" cy="12337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ZoneTexte 23"/>
                <p:cNvSpPr txBox="1"/>
                <p:nvPr/>
              </p:nvSpPr>
              <p:spPr>
                <a:xfrm>
                  <a:off x="4349102" y="3069422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b="1" dirty="0">
                      <a:solidFill>
                        <a:srgbClr val="8C84F4"/>
                      </a:solidFill>
                    </a:rPr>
                    <a:t>3</a:t>
                  </a:r>
                  <a:r>
                    <a:rPr lang="fr-FR" b="1" dirty="0" smtClean="0">
                      <a:solidFill>
                        <a:srgbClr val="8C84F4"/>
                      </a:solidFill>
                    </a:rPr>
                    <a:t>%</a:t>
                  </a:r>
                  <a:endParaRPr lang="fr-FR" b="1" dirty="0">
                    <a:solidFill>
                      <a:srgbClr val="8C84F4"/>
                    </a:solidFill>
                  </a:endParaRPr>
                </a:p>
              </p:txBody>
            </p:sp>
          </p:grpSp>
        </p:grpSp>
      </p:grpSp>
      <p:grpSp>
        <p:nvGrpSpPr>
          <p:cNvPr id="26" name="Groupe 25"/>
          <p:cNvGrpSpPr/>
          <p:nvPr/>
        </p:nvGrpSpPr>
        <p:grpSpPr>
          <a:xfrm>
            <a:off x="7158398" y="116342"/>
            <a:ext cx="4481512" cy="6342966"/>
            <a:chOff x="7158398" y="116342"/>
            <a:chExt cx="4481512" cy="6342966"/>
          </a:xfrm>
        </p:grpSpPr>
        <p:pic>
          <p:nvPicPr>
            <p:cNvPr id="16" name="Picture 26" descr="eau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398" y="3776323"/>
              <a:ext cx="4481512" cy="268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571" y="116342"/>
              <a:ext cx="3669166" cy="3518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47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585</Words>
  <Application>Microsoft Office PowerPoint</Application>
  <PresentationFormat>Personnalisé</PresentationFormat>
  <Paragraphs>74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Thème Office</vt:lpstr>
      <vt:lpstr>Où se trouve l’eau sur Terre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Où se trouve l’eau sur terre ?</dc:title>
  <dc:creator>Claudia Scharf</dc:creator>
  <cp:lastModifiedBy>Myriam Rezeau</cp:lastModifiedBy>
  <cp:revision>30</cp:revision>
  <cp:lastPrinted>2014-09-07T15:18:23Z</cp:lastPrinted>
  <dcterms:created xsi:type="dcterms:W3CDTF">2014-09-07T12:59:09Z</dcterms:created>
  <dcterms:modified xsi:type="dcterms:W3CDTF">2015-08-31T20:06:16Z</dcterms:modified>
</cp:coreProperties>
</file>